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3" r:id="rId7"/>
    <p:sldId id="261" r:id="rId8"/>
    <p:sldId id="262" r:id="rId9"/>
    <p:sldId id="264" r:id="rId10"/>
    <p:sldId id="265" r:id="rId11"/>
    <p:sldId id="269" r:id="rId12"/>
    <p:sldId id="267" r:id="rId13"/>
    <p:sldId id="268"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3" d="100"/>
          <a:sy n="113" d="100"/>
        </p:scale>
        <p:origin x="51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ru-RU"/>
              <a:t>Образец заголовка</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ru-R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530759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399885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500347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079848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ru-RU"/>
              <a:t>Образец заголовка</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D5C595D4-6FE0-4278-BD8F-AAAD6187BF56}" type="datetimeFigureOut">
              <a:rPr lang="ru-RU" smtClean="0"/>
              <a:t>16.06.2024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64204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D5C595D4-6FE0-4278-BD8F-AAAD6187BF56}" type="datetimeFigureOut">
              <a:rPr lang="ru-RU" smtClean="0"/>
              <a:t>16.06.2024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484354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a:t>Образец заголовка</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ru-RU"/>
              <a:t>Образец текста</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D5C595D4-6FE0-4278-BD8F-AAAD6187BF56}" type="datetimeFigureOut">
              <a:rPr lang="ru-RU" smtClean="0"/>
              <a:t>16.06.2024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75715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D5C595D4-6FE0-4278-BD8F-AAAD6187BF56}" type="datetimeFigureOut">
              <a:rPr lang="ru-RU" smtClean="0"/>
              <a:t>16.06.2024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947276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C595D4-6FE0-4278-BD8F-AAAD6187BF56}" type="datetimeFigureOut">
              <a:rPr lang="ru-RU" smtClean="0"/>
              <a:t>16.06.2024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4077548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ru-RU"/>
              <a:t>Образец заголовка</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16.06.2024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315404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ru-RU"/>
              <a:t>Образец заголовка</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16.06.2024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354715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ru-RU"/>
              <a:t>Образец заголовка</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D5C595D4-6FE0-4278-BD8F-AAAD6187BF56}" type="datetimeFigureOut">
              <a:rPr lang="ru-RU" smtClean="0"/>
              <a:t>16.06.2024</a:t>
            </a:fld>
            <a:endParaRPr lang="ru-R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ru-R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9019515-F349-46AB-8F42-C275BF08B79D}" type="slidenum">
              <a:rPr lang="ru-RU" smtClean="0"/>
              <a:t>‹#›</a:t>
            </a:fld>
            <a:endParaRPr lang="ru-RU"/>
          </a:p>
        </p:txBody>
      </p:sp>
    </p:spTree>
    <p:extLst>
      <p:ext uri="{BB962C8B-B14F-4D97-AF65-F5344CB8AC3E}">
        <p14:creationId xmlns:p14="http://schemas.microsoft.com/office/powerpoint/2010/main" val="34784498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8AA4AE4-FDBF-48F0-AF5A-CA984BF8A7EC}"/>
              </a:ext>
            </a:extLst>
          </p:cNvPr>
          <p:cNvSpPr>
            <a:spLocks noGrp="1"/>
          </p:cNvSpPr>
          <p:nvPr>
            <p:ph type="ctrTitle"/>
          </p:nvPr>
        </p:nvSpPr>
        <p:spPr/>
        <p:txBody>
          <a:bodyPr>
            <a:normAutofit/>
          </a:bodyPr>
          <a:lstStyle/>
          <a:p>
            <a:r>
              <a:rPr lang="lv-LV" sz="11500" dirty="0"/>
              <a:t>Testēšanas sistēma</a:t>
            </a:r>
            <a:endParaRPr lang="ru-RU" sz="11500" dirty="0"/>
          </a:p>
        </p:txBody>
      </p:sp>
      <p:sp>
        <p:nvSpPr>
          <p:cNvPr id="3" name="Подзаголовок 2">
            <a:extLst>
              <a:ext uri="{FF2B5EF4-FFF2-40B4-BE49-F238E27FC236}">
                <a16:creationId xmlns:a16="http://schemas.microsoft.com/office/drawing/2014/main" id="{79060B2C-4B50-4CE0-98B0-DD73D8252A3D}"/>
              </a:ext>
            </a:extLst>
          </p:cNvPr>
          <p:cNvSpPr>
            <a:spLocks noGrp="1"/>
          </p:cNvSpPr>
          <p:nvPr>
            <p:ph type="subTitle" idx="1"/>
          </p:nvPr>
        </p:nvSpPr>
        <p:spPr/>
        <p:txBody>
          <a:bodyPr>
            <a:normAutofit/>
          </a:bodyPr>
          <a:lstStyle/>
          <a:p>
            <a:r>
              <a:rPr lang="lv-LV" sz="2800" dirty="0"/>
              <a:t>Ņikita Ruļevičs PR-21</a:t>
            </a:r>
            <a:endParaRPr lang="ru-RU" sz="2800" dirty="0"/>
          </a:p>
        </p:txBody>
      </p:sp>
    </p:spTree>
    <p:extLst>
      <p:ext uri="{BB962C8B-B14F-4D97-AF65-F5344CB8AC3E}">
        <p14:creationId xmlns:p14="http://schemas.microsoft.com/office/powerpoint/2010/main" val="9016640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Testēšanas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2" y="1394989"/>
            <a:ext cx="5611727" cy="5352944"/>
          </a:xfrm>
        </p:spPr>
        <p:txBody>
          <a:bodyPr>
            <a:noAutofit/>
          </a:bodyPr>
          <a:lstStyle/>
          <a:p>
            <a:pPr marL="0" indent="0">
              <a:buNone/>
            </a:pPr>
            <a:r>
              <a:rPr lang="lv-LV" sz="2400" dirty="0"/>
              <a:t>Visiem manā programmā jau pieejamajiem testiem ir viena kopīga tēma, jo visi testi ir veidoti par </a:t>
            </a:r>
            <a:r>
              <a:rPr lang="lv-LV" sz="2400" b="1" dirty="0">
                <a:solidFill>
                  <a:schemeClr val="tx2"/>
                </a:solidFill>
              </a:rPr>
              <a:t>mācību priekšmetiem</a:t>
            </a:r>
            <a:r>
              <a:rPr lang="lv-LV" sz="2400" dirty="0"/>
              <a:t>. Katrā testā ir </a:t>
            </a:r>
            <a:r>
              <a:rPr lang="lv-LV" sz="2400" dirty="0">
                <a:solidFill>
                  <a:schemeClr val="tx2"/>
                </a:solidFill>
              </a:rPr>
              <a:t>5 jautājumi </a:t>
            </a:r>
            <a:r>
              <a:rPr lang="lv-LV" sz="2400" dirty="0"/>
              <a:t>par noteiktu tēmu, kas ir norādīta testa nosaukumā. Kopumā programmā ir </a:t>
            </a:r>
            <a:r>
              <a:rPr lang="lv-LV" sz="2400" b="1" dirty="0">
                <a:solidFill>
                  <a:schemeClr val="tx2"/>
                </a:solidFill>
              </a:rPr>
              <a:t>9 pilnībā pabeigti testi</a:t>
            </a:r>
            <a:r>
              <a:rPr lang="lv-LV" sz="2400" dirty="0"/>
              <a:t>.</a:t>
            </a:r>
          </a:p>
          <a:p>
            <a:pPr marL="0" indent="0">
              <a:buNone/>
            </a:pPr>
            <a:r>
              <a:rPr lang="lv-LV" sz="2400" dirty="0"/>
              <a:t>Pēc testa aizpildīšanas skolēns saņem </a:t>
            </a:r>
            <a:r>
              <a:rPr lang="lv-LV" sz="2400" b="1" dirty="0">
                <a:solidFill>
                  <a:schemeClr val="tx2"/>
                </a:solidFill>
              </a:rPr>
              <a:t>10 ballu sistēmas vērtējumu</a:t>
            </a:r>
            <a:r>
              <a:rPr lang="lv-LV" sz="2400" b="1" dirty="0"/>
              <a:t> </a:t>
            </a:r>
            <a:r>
              <a:rPr lang="lv-LV" sz="2400" dirty="0"/>
              <a:t>un </a:t>
            </a:r>
            <a:r>
              <a:rPr lang="lv-LV" sz="2400" b="1" dirty="0">
                <a:solidFill>
                  <a:schemeClr val="tx2"/>
                </a:solidFill>
              </a:rPr>
              <a:t>procentus</a:t>
            </a:r>
            <a:r>
              <a:rPr lang="lv-LV" sz="2400" dirty="0"/>
              <a:t>. </a:t>
            </a:r>
            <a:endParaRPr lang="ru-RU" sz="2400" dirty="0"/>
          </a:p>
          <a:p>
            <a:pPr marL="0" indent="0">
              <a:buNone/>
            </a:pPr>
            <a:r>
              <a:rPr lang="lv-LV" sz="2400" dirty="0"/>
              <a:t>Skolēns var saņemt vērtējumu par testu tikai vienu reizi. Ja vērtējums jau ir saņemts, skolēnam tiek paziņots, ka viņš/viņa nevar atkārtoti kārtot testu.</a:t>
            </a:r>
          </a:p>
        </p:txBody>
      </p:sp>
      <p:pic>
        <p:nvPicPr>
          <p:cNvPr id="5" name="Рисунок 4">
            <a:extLst>
              <a:ext uri="{FF2B5EF4-FFF2-40B4-BE49-F238E27FC236}">
                <a16:creationId xmlns:a16="http://schemas.microsoft.com/office/drawing/2014/main" id="{9A52E23D-DF94-4CE5-B0AA-F1066847EE02}"/>
              </a:ext>
            </a:extLst>
          </p:cNvPr>
          <p:cNvPicPr>
            <a:picLocks noChangeAspect="1"/>
          </p:cNvPicPr>
          <p:nvPr/>
        </p:nvPicPr>
        <p:blipFill>
          <a:blip r:embed="rId2"/>
          <a:stretch>
            <a:fillRect/>
          </a:stretch>
        </p:blipFill>
        <p:spPr>
          <a:xfrm>
            <a:off x="5984259" y="1394989"/>
            <a:ext cx="5108748" cy="4499245"/>
          </a:xfrm>
          <a:prstGeom prst="rect">
            <a:avLst/>
          </a:prstGeom>
        </p:spPr>
      </p:pic>
    </p:spTree>
    <p:extLst>
      <p:ext uri="{BB962C8B-B14F-4D97-AF65-F5344CB8AC3E}">
        <p14:creationId xmlns:p14="http://schemas.microsoft.com/office/powerpoint/2010/main" val="21378386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60667" cy="1394989"/>
          </a:xfrm>
        </p:spPr>
        <p:txBody>
          <a:bodyPr>
            <a:normAutofit/>
          </a:bodyPr>
          <a:lstStyle/>
          <a:p>
            <a:pPr algn="ctr"/>
            <a:r>
              <a:rPr lang="lv-LV" sz="5400" b="1" dirty="0">
                <a:solidFill>
                  <a:schemeClr val="accent1">
                    <a:lumMod val="50000"/>
                  </a:schemeClr>
                </a:solidFill>
              </a:rPr>
              <a:t>Testa izpildēs process</a:t>
            </a:r>
          </a:p>
        </p:txBody>
      </p:sp>
      <p:pic>
        <p:nvPicPr>
          <p:cNvPr id="8" name="2024-06-15_15-02-21_1">
            <a:hlinkClick r:id="" action="ppaction://media"/>
            <a:extLst>
              <a:ext uri="{FF2B5EF4-FFF2-40B4-BE49-F238E27FC236}">
                <a16:creationId xmlns:a16="http://schemas.microsoft.com/office/drawing/2014/main" id="{3C0F277E-F89A-49D8-B7F7-E5A21F6E78B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13740" y="1439333"/>
            <a:ext cx="9633185" cy="5418667"/>
          </a:xfrm>
          <a:prstGeom prst="rect">
            <a:avLst/>
          </a:prstGeom>
        </p:spPr>
      </p:pic>
    </p:spTree>
    <p:extLst>
      <p:ext uri="{BB962C8B-B14F-4D97-AF65-F5344CB8AC3E}">
        <p14:creationId xmlns:p14="http://schemas.microsoft.com/office/powerpoint/2010/main" val="36301232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 presetClass="mediacall" presetSubtype="0" fill="hold" nodeType="afterEffect">
                                  <p:stCondLst>
                                    <p:cond delay="250"/>
                                  </p:stCondLst>
                                  <p:childTnLst>
                                    <p:cmd type="call" cmd="playFrom(0.0)">
                                      <p:cBhvr>
                                        <p:cTn id="18" dur="2350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8"/>
                </p:tgtEl>
              </p:cMediaNode>
            </p:video>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Lietotāja ekspluatācijas instrukcija</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5892799" y="1394988"/>
            <a:ext cx="5173134" cy="5463011"/>
          </a:xfrm>
        </p:spPr>
        <p:txBody>
          <a:bodyPr>
            <a:noAutofit/>
          </a:bodyPr>
          <a:lstStyle/>
          <a:p>
            <a:pPr marL="0" indent="0">
              <a:buNone/>
            </a:pPr>
            <a:r>
              <a:rPr lang="lv-LV" sz="2400" dirty="0"/>
              <a:t>Lietotājam ir iespēja jebkurā laikā saņemt palīdzību par to, kā lietot programmu, vienkārši noklikšķinot uz noteiktu pogu ar vārdu </a:t>
            </a:r>
            <a:r>
              <a:rPr lang="lv-LV" sz="2400" b="1" dirty="0">
                <a:solidFill>
                  <a:schemeClr val="tx2"/>
                </a:solidFill>
              </a:rPr>
              <a:t>"Palidzība"</a:t>
            </a:r>
            <a:r>
              <a:rPr lang="lv-LV" sz="2400" dirty="0">
                <a:solidFill>
                  <a:schemeClr val="tx2"/>
                </a:solidFill>
              </a:rPr>
              <a:t>.</a:t>
            </a:r>
          </a:p>
          <a:p>
            <a:pPr marL="0" indent="0">
              <a:buNone/>
            </a:pPr>
            <a:r>
              <a:rPr lang="lv-LV" sz="2400" b="1" dirty="0">
                <a:solidFill>
                  <a:schemeClr val="tx2"/>
                </a:solidFill>
              </a:rPr>
              <a:t>Palīdzības logs </a:t>
            </a:r>
            <a:r>
              <a:rPr lang="lv-LV" sz="2400" dirty="0"/>
              <a:t>ietver:</a:t>
            </a:r>
          </a:p>
          <a:p>
            <a:pPr>
              <a:lnSpc>
                <a:spcPct val="100000"/>
              </a:lnSpc>
              <a:spcBef>
                <a:spcPts val="400"/>
              </a:spcBef>
            </a:pPr>
            <a:r>
              <a:rPr lang="lv-LV" sz="2400" dirty="0"/>
              <a:t>aprakstu, kā veikt konkrētu darbību dažādiem lietotāju tipiem (skolēnam vai studentam);</a:t>
            </a:r>
          </a:p>
          <a:p>
            <a:pPr>
              <a:lnSpc>
                <a:spcPct val="100000"/>
              </a:lnSpc>
              <a:spcBef>
                <a:spcPts val="400"/>
              </a:spcBef>
            </a:pPr>
            <a:r>
              <a:rPr lang="lv-LV" sz="2400" dirty="0"/>
              <a:t>sadaļu ar biežāk uzdotajiem jautājumiem;</a:t>
            </a:r>
            <a:endParaRPr lang="ru-RU" sz="2400" dirty="0"/>
          </a:p>
          <a:p>
            <a:pPr>
              <a:lnSpc>
                <a:spcPct val="100000"/>
              </a:lnSpc>
              <a:spcBef>
                <a:spcPts val="400"/>
              </a:spcBef>
            </a:pPr>
            <a:r>
              <a:rPr lang="lv-LV" sz="2400" dirty="0"/>
              <a:t>pastu, lai sazinātos ar programmas administrāciju.</a:t>
            </a:r>
            <a:endParaRPr lang="ru-RU" sz="2400" dirty="0"/>
          </a:p>
        </p:txBody>
      </p:sp>
      <p:pic>
        <p:nvPicPr>
          <p:cNvPr id="9" name="2024-06-15_15-02-21_4">
            <a:hlinkClick r:id="" action="ppaction://media"/>
            <a:extLst>
              <a:ext uri="{FF2B5EF4-FFF2-40B4-BE49-F238E27FC236}">
                <a16:creationId xmlns:a16="http://schemas.microsoft.com/office/drawing/2014/main" id="{08E024DF-7D86-4C5B-B222-1DB86D154F7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2554" t="1313" r="12240" b="1532"/>
          <a:stretch/>
        </p:blipFill>
        <p:spPr>
          <a:xfrm>
            <a:off x="287866" y="2113730"/>
            <a:ext cx="5410199" cy="3931471"/>
          </a:xfrm>
          <a:prstGeom prst="rect">
            <a:avLst/>
          </a:prstGeom>
        </p:spPr>
      </p:pic>
    </p:spTree>
    <p:extLst>
      <p:ext uri="{BB962C8B-B14F-4D97-AF65-F5344CB8AC3E}">
        <p14:creationId xmlns:p14="http://schemas.microsoft.com/office/powerpoint/2010/main" val="4275645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 presetClass="mediacall" presetSubtype="0" fill="hold" nodeType="afterEffect">
                                  <p:stCondLst>
                                    <p:cond delay="250"/>
                                  </p:stCondLst>
                                  <p:childTnLst>
                                    <p:cmd type="call" cmd="playFrom(0.0)">
                                      <p:cBhvr>
                                        <p:cTn id="12" dur="1004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9"/>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Secinājums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206021" y="1392978"/>
            <a:ext cx="5655734" cy="5463011"/>
          </a:xfrm>
        </p:spPr>
        <p:txBody>
          <a:bodyPr>
            <a:noAutofit/>
          </a:bodyPr>
          <a:lstStyle/>
          <a:p>
            <a:pPr marL="0" indent="0">
              <a:buNone/>
            </a:pPr>
            <a:r>
              <a:rPr lang="lv-LV" sz="2400" dirty="0"/>
              <a:t>Darbs šajā programmā man ir devis daudz jaunas un interesantas pieredzes ļoti dažādās jomās. Piemēram, es iemācījos daudz labāk izprast </a:t>
            </a:r>
            <a:r>
              <a:rPr lang="lv-LV" sz="2400" b="1" dirty="0">
                <a:solidFill>
                  <a:schemeClr val="tx2"/>
                </a:solidFill>
              </a:rPr>
              <a:t>augstas kvalitātes grafiskās saskarnes izveides principus </a:t>
            </a:r>
            <a:r>
              <a:rPr lang="lv-LV" sz="2400" dirty="0"/>
              <a:t>un </a:t>
            </a:r>
            <a:r>
              <a:rPr lang="lv-LV" sz="2400" b="1" dirty="0">
                <a:solidFill>
                  <a:schemeClr val="tx2"/>
                </a:solidFill>
              </a:rPr>
              <a:t>darbu ar datu bāzēm</a:t>
            </a:r>
            <a:r>
              <a:rPr lang="lv-LV" sz="2400" dirty="0"/>
              <a:t>. </a:t>
            </a:r>
          </a:p>
          <a:p>
            <a:pPr marL="0" indent="0">
              <a:buNone/>
            </a:pPr>
            <a:r>
              <a:rPr lang="lv-LV" sz="2400" dirty="0"/>
              <a:t>Diemžēl ir dažas nerealizētas idejas, kas manu projektu būtu varējušas padarīt vēl labāku, taču briesmīgā laika trūkuma dēļ tām nav lemts tikt realizētām, bet pat neraugoties uz to, programmas pamatprasības tika īstenotas, un es ar savu darbu esmu pietiekami apmierināts. </a:t>
            </a:r>
            <a:endParaRPr lang="ru-RU" sz="2400" dirty="0"/>
          </a:p>
        </p:txBody>
      </p:sp>
      <p:pic>
        <p:nvPicPr>
          <p:cNvPr id="5" name="Рисунок 4">
            <a:extLst>
              <a:ext uri="{FF2B5EF4-FFF2-40B4-BE49-F238E27FC236}">
                <a16:creationId xmlns:a16="http://schemas.microsoft.com/office/drawing/2014/main" id="{3879971D-1F9A-4832-9868-210C8D0DE9D8}"/>
              </a:ext>
            </a:extLst>
          </p:cNvPr>
          <p:cNvPicPr>
            <a:picLocks noChangeAspect="1"/>
          </p:cNvPicPr>
          <p:nvPr/>
        </p:nvPicPr>
        <p:blipFill>
          <a:blip r:embed="rId2"/>
          <a:stretch>
            <a:fillRect/>
          </a:stretch>
        </p:blipFill>
        <p:spPr>
          <a:xfrm>
            <a:off x="6028267" y="1392978"/>
            <a:ext cx="3808658" cy="2417033"/>
          </a:xfrm>
          <a:prstGeom prst="rect">
            <a:avLst/>
          </a:prstGeom>
        </p:spPr>
      </p:pic>
      <p:pic>
        <p:nvPicPr>
          <p:cNvPr id="7" name="Рисунок 6">
            <a:extLst>
              <a:ext uri="{FF2B5EF4-FFF2-40B4-BE49-F238E27FC236}">
                <a16:creationId xmlns:a16="http://schemas.microsoft.com/office/drawing/2014/main" id="{8CD03D64-0277-4742-AD93-7A53D232E700}"/>
              </a:ext>
            </a:extLst>
          </p:cNvPr>
          <p:cNvPicPr>
            <a:picLocks noChangeAspect="1"/>
          </p:cNvPicPr>
          <p:nvPr/>
        </p:nvPicPr>
        <p:blipFill>
          <a:blip r:embed="rId3"/>
          <a:stretch>
            <a:fillRect/>
          </a:stretch>
        </p:blipFill>
        <p:spPr>
          <a:xfrm>
            <a:off x="6496759" y="2505993"/>
            <a:ext cx="4296239" cy="1884671"/>
          </a:xfrm>
          <a:prstGeom prst="rect">
            <a:avLst/>
          </a:prstGeom>
        </p:spPr>
      </p:pic>
      <p:pic>
        <p:nvPicPr>
          <p:cNvPr id="9" name="Рисунок 8">
            <a:extLst>
              <a:ext uri="{FF2B5EF4-FFF2-40B4-BE49-F238E27FC236}">
                <a16:creationId xmlns:a16="http://schemas.microsoft.com/office/drawing/2014/main" id="{167AD64A-0339-47A7-9BB9-9A7B3698B94A}"/>
              </a:ext>
            </a:extLst>
          </p:cNvPr>
          <p:cNvPicPr>
            <a:picLocks noChangeAspect="1"/>
          </p:cNvPicPr>
          <p:nvPr/>
        </p:nvPicPr>
        <p:blipFill>
          <a:blip r:embed="rId4"/>
          <a:stretch>
            <a:fillRect/>
          </a:stretch>
        </p:blipFill>
        <p:spPr>
          <a:xfrm>
            <a:off x="7525168" y="3533392"/>
            <a:ext cx="3512810" cy="2775245"/>
          </a:xfrm>
          <a:prstGeom prst="rect">
            <a:avLst/>
          </a:prstGeom>
        </p:spPr>
      </p:pic>
    </p:spTree>
    <p:extLst>
      <p:ext uri="{BB962C8B-B14F-4D97-AF65-F5344CB8AC3E}">
        <p14:creationId xmlns:p14="http://schemas.microsoft.com/office/powerpoint/2010/main" val="41610873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305F2BA2-D1F1-46D2-B7B9-C3F206C4D679}"/>
              </a:ext>
            </a:extLst>
          </p:cNvPr>
          <p:cNvSpPr>
            <a:spLocks noGrp="1"/>
          </p:cNvSpPr>
          <p:nvPr>
            <p:ph type="ctrTitle"/>
          </p:nvPr>
        </p:nvSpPr>
        <p:spPr>
          <a:xfrm>
            <a:off x="939970" y="1430866"/>
            <a:ext cx="10312061" cy="3996268"/>
          </a:xfrm>
        </p:spPr>
        <p:txBody>
          <a:bodyPr>
            <a:noAutofit/>
          </a:bodyPr>
          <a:lstStyle/>
          <a:p>
            <a:r>
              <a:rPr lang="lv-LV" sz="14900" dirty="0"/>
              <a:t>Paldies par uzmanību!</a:t>
            </a:r>
            <a:endParaRPr lang="ru-RU" sz="14900" dirty="0"/>
          </a:p>
        </p:txBody>
      </p:sp>
    </p:spTree>
    <p:extLst>
      <p:ext uri="{BB962C8B-B14F-4D97-AF65-F5344CB8AC3E}">
        <p14:creationId xmlns:p14="http://schemas.microsoft.com/office/powerpoint/2010/main" val="174856663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279399"/>
            <a:ext cx="10522712" cy="1115589"/>
          </a:xfrm>
        </p:spPr>
        <p:txBody>
          <a:bodyPr>
            <a:normAutofit/>
          </a:bodyPr>
          <a:lstStyle/>
          <a:p>
            <a:r>
              <a:rPr lang="lv-LV" sz="5400" b="1" dirty="0">
                <a:solidFill>
                  <a:schemeClr val="accent1">
                    <a:lumMod val="50000"/>
                  </a:schemeClr>
                </a:solidFill>
              </a:rPr>
              <a:t>Uzdevuma formulējums</a:t>
            </a:r>
            <a:endParaRPr lang="ru-RU" sz="5400" b="1" dirty="0">
              <a:solidFill>
                <a:schemeClr val="accent1">
                  <a:lumMod val="50000"/>
                </a:schemeClr>
              </a:solidFill>
            </a:endParaRP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4"/>
            <a:ext cx="6417141" cy="5251345"/>
          </a:xfrm>
        </p:spPr>
        <p:txBody>
          <a:bodyPr>
            <a:noAutofit/>
          </a:bodyPr>
          <a:lstStyle/>
          <a:p>
            <a:pPr marL="0" indent="0">
              <a:buNone/>
            </a:pPr>
            <a:r>
              <a:rPr lang="lv-LV" sz="2400" dirty="0"/>
              <a:t>Izstrādājiet testēšanas sistēmas lietojumprogrammu </a:t>
            </a:r>
            <a:r>
              <a:rPr lang="lv-LV" sz="2400" b="1" dirty="0">
                <a:solidFill>
                  <a:schemeClr val="tx2"/>
                </a:solidFill>
              </a:rPr>
              <a:t>NetBeans</a:t>
            </a:r>
            <a:r>
              <a:rPr lang="lv-LV" sz="2400" dirty="0"/>
              <a:t> vidē ar grafisko lietotāja saskarni. </a:t>
            </a:r>
            <a:endParaRPr lang="ru-RU" sz="2400" dirty="0"/>
          </a:p>
          <a:p>
            <a:pPr marL="0" indent="0">
              <a:buNone/>
            </a:pPr>
            <a:r>
              <a:rPr lang="lv-LV" sz="2400" dirty="0"/>
              <a:t>Izstrādātajai lietojumprogrammai jāļauj </a:t>
            </a:r>
            <a:r>
              <a:rPr lang="lv-LV" sz="2400" b="1" dirty="0">
                <a:solidFill>
                  <a:schemeClr val="tx2"/>
                </a:solidFill>
              </a:rPr>
              <a:t>ievadīt</a:t>
            </a:r>
            <a:r>
              <a:rPr lang="lv-LV" sz="2400" dirty="0"/>
              <a:t>, </a:t>
            </a:r>
            <a:r>
              <a:rPr lang="lv-LV" sz="2400" b="1" dirty="0">
                <a:solidFill>
                  <a:schemeClr val="tx2"/>
                </a:solidFill>
              </a:rPr>
              <a:t>rediģēt</a:t>
            </a:r>
            <a:r>
              <a:rPr lang="lv-LV" sz="2400" dirty="0"/>
              <a:t>, </a:t>
            </a:r>
            <a:r>
              <a:rPr lang="lv-LV" sz="2400" b="1" dirty="0">
                <a:solidFill>
                  <a:schemeClr val="tx2"/>
                </a:solidFill>
              </a:rPr>
              <a:t>apstrādāt</a:t>
            </a:r>
            <a:r>
              <a:rPr lang="lv-LV" sz="2400" dirty="0"/>
              <a:t> un </a:t>
            </a:r>
            <a:r>
              <a:rPr lang="lv-LV" sz="2400" b="1" dirty="0">
                <a:solidFill>
                  <a:schemeClr val="tx2"/>
                </a:solidFill>
              </a:rPr>
              <a:t>izvadīt</a:t>
            </a:r>
            <a:r>
              <a:rPr lang="lv-LV" sz="2400" dirty="0"/>
              <a:t> informāciju, lai nodrošinātu </a:t>
            </a:r>
            <a:r>
              <a:rPr lang="lv-LV" sz="2400" b="1" dirty="0">
                <a:solidFill>
                  <a:schemeClr val="tx2"/>
                </a:solidFill>
              </a:rPr>
              <a:t>testēšanas sistēmas pamatfunkcijas</a:t>
            </a:r>
            <a:r>
              <a:rPr lang="lv-LV" sz="2400" dirty="0"/>
              <a:t>. </a:t>
            </a:r>
          </a:p>
          <a:p>
            <a:pPr marL="0" indent="0">
              <a:buNone/>
            </a:pPr>
            <a:r>
              <a:rPr lang="lv-LV" sz="2400" dirty="0"/>
              <a:t>Pamatfunkcijas un prasības:</a:t>
            </a:r>
          </a:p>
          <a:p>
            <a:pPr lvl="1">
              <a:spcBef>
                <a:spcPts val="400"/>
              </a:spcBef>
            </a:pPr>
            <a:r>
              <a:rPr lang="lv-LV" sz="2400" dirty="0"/>
              <a:t>Kvalitatīva grafiskā lietotāja saskarne (</a:t>
            </a:r>
            <a:r>
              <a:rPr lang="lv-LV" sz="2400" b="1" dirty="0">
                <a:solidFill>
                  <a:schemeClr val="tx2"/>
                </a:solidFill>
              </a:rPr>
              <a:t>GUI</a:t>
            </a:r>
            <a:r>
              <a:rPr lang="lv-LV" sz="2400" dirty="0"/>
              <a:t>).</a:t>
            </a:r>
          </a:p>
          <a:p>
            <a:pPr lvl="1">
              <a:spcBef>
                <a:spcPts val="400"/>
              </a:spcBef>
            </a:pPr>
            <a:r>
              <a:rPr lang="lv-LV" sz="2400" dirty="0"/>
              <a:t>Spēja pārvaldīt un izpildīt testus </a:t>
            </a:r>
          </a:p>
          <a:p>
            <a:pPr lvl="1">
              <a:spcBef>
                <a:spcPts val="400"/>
              </a:spcBef>
            </a:pPr>
            <a:r>
              <a:rPr lang="lv-LV" sz="2400" dirty="0"/>
              <a:t>spēja pārvaldīt lietotājus un to novērtējumus</a:t>
            </a:r>
          </a:p>
          <a:p>
            <a:pPr lvl="1">
              <a:spcBef>
                <a:spcPts val="400"/>
              </a:spcBef>
            </a:pPr>
            <a:r>
              <a:rPr lang="lv-LV" sz="2400" dirty="0"/>
              <a:t>Izstrādāta klašu hierarhija.</a:t>
            </a:r>
            <a:endParaRPr lang="ru-RU" sz="2400" dirty="0"/>
          </a:p>
        </p:txBody>
      </p:sp>
      <p:pic>
        <p:nvPicPr>
          <p:cNvPr id="6" name="Рисунок 5">
            <a:extLst>
              <a:ext uri="{FF2B5EF4-FFF2-40B4-BE49-F238E27FC236}">
                <a16:creationId xmlns:a16="http://schemas.microsoft.com/office/drawing/2014/main" id="{F7BE4E5D-3C82-4A1A-83DF-6A45B152FF6A}"/>
              </a:ext>
            </a:extLst>
          </p:cNvPr>
          <p:cNvPicPr>
            <a:picLocks noChangeAspect="1"/>
          </p:cNvPicPr>
          <p:nvPr/>
        </p:nvPicPr>
        <p:blipFill>
          <a:blip r:embed="rId2"/>
          <a:stretch>
            <a:fillRect/>
          </a:stretch>
        </p:blipFill>
        <p:spPr>
          <a:xfrm>
            <a:off x="7121820" y="1701800"/>
            <a:ext cx="3773425" cy="4351337"/>
          </a:xfrm>
          <a:prstGeom prst="rect">
            <a:avLst/>
          </a:prstGeom>
        </p:spPr>
      </p:pic>
    </p:spTree>
    <p:extLst>
      <p:ext uri="{BB962C8B-B14F-4D97-AF65-F5344CB8AC3E}">
        <p14:creationId xmlns:p14="http://schemas.microsoft.com/office/powerpoint/2010/main" val="2822484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1000"/>
                                        <p:tgtEl>
                                          <p:spTgt spid="3">
                                            <p:txEl>
                                              <p:pRg st="3" end="3"/>
                                            </p:txEl>
                                          </p:spTgt>
                                        </p:tgtEl>
                                      </p:cBhvr>
                                    </p:animEffect>
                                    <p:anim calcmode="lin" valueType="num">
                                      <p:cBhvr>
                                        <p:cTn id="3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1000"/>
                                        <p:tgtEl>
                                          <p:spTgt spid="3">
                                            <p:txEl>
                                              <p:pRg st="5" end="5"/>
                                            </p:txEl>
                                          </p:spTgt>
                                        </p:tgtEl>
                                      </p:cBhvr>
                                    </p:animEffect>
                                    <p:anim calcmode="lin" valueType="num">
                                      <p:cBhvr>
                                        <p:cTn id="4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5" end="5"/>
                                            </p:txEl>
                                          </p:spTgt>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animEffect transition="in" filter="fade">
                                      <p:cBhvr>
                                        <p:cTn id="45" dur="1000"/>
                                        <p:tgtEl>
                                          <p:spTgt spid="3">
                                            <p:txEl>
                                              <p:pRg st="6" end="6"/>
                                            </p:txEl>
                                          </p:spTgt>
                                        </p:tgtEl>
                                      </p:cBhvr>
                                    </p:animEffect>
                                    <p:anim calcmode="lin" valueType="num">
                                      <p:cBhvr>
                                        <p:cTn id="4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48" fill="hold">
                            <p:stCondLst>
                              <p:cond delay="4000"/>
                            </p:stCondLst>
                            <p:childTnLst>
                              <p:par>
                                <p:cTn id="49" presetID="42" presetClass="entr" presetSubtype="0" fill="hold" nodeType="after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fade">
                                      <p:cBhvr>
                                        <p:cTn id="51" dur="1000"/>
                                        <p:tgtEl>
                                          <p:spTgt spid="6"/>
                                        </p:tgtEl>
                                      </p:cBhvr>
                                    </p:animEffect>
                                    <p:anim calcmode="lin" valueType="num">
                                      <p:cBhvr>
                                        <p:cTn id="52" dur="1000" fill="hold"/>
                                        <p:tgtEl>
                                          <p:spTgt spid="6"/>
                                        </p:tgtEl>
                                        <p:attrNameLst>
                                          <p:attrName>ppt_x</p:attrName>
                                        </p:attrNameLst>
                                      </p:cBhvr>
                                      <p:tavLst>
                                        <p:tav tm="0">
                                          <p:val>
                                            <p:strVal val="#ppt_x"/>
                                          </p:val>
                                        </p:tav>
                                        <p:tav tm="100000">
                                          <p:val>
                                            <p:strVal val="#ppt_x"/>
                                          </p:val>
                                        </p:tav>
                                      </p:tavLst>
                                    </p:anim>
                                    <p:anim calcmode="lin" valueType="num">
                                      <p:cBhvr>
                                        <p:cTn id="5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1"/>
            <a:ext cx="10522712" cy="1394988"/>
          </a:xfrm>
        </p:spPr>
        <p:txBody>
          <a:bodyPr>
            <a:normAutofit/>
          </a:bodyPr>
          <a:lstStyle/>
          <a:p>
            <a:pPr algn="ctr"/>
            <a:r>
              <a:rPr lang="lv-LV" sz="5400" b="1" dirty="0">
                <a:solidFill>
                  <a:schemeClr val="accent1">
                    <a:lumMod val="50000"/>
                  </a:schemeClr>
                </a:solidFill>
              </a:rPr>
              <a:t>Sistēmas 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5"/>
            <a:ext cx="10522712" cy="848678"/>
          </a:xfrm>
        </p:spPr>
        <p:txBody>
          <a:bodyPr>
            <a:noAutofit/>
          </a:bodyPr>
          <a:lstStyle/>
          <a:p>
            <a:pPr marL="0" indent="0">
              <a:buNone/>
            </a:pPr>
            <a:r>
              <a:rPr lang="lv-LV" sz="2400" dirty="0"/>
              <a:t>Mana sistēma nodrošina lietotājam daudz dažādu </a:t>
            </a:r>
            <a:r>
              <a:rPr lang="lv-LV" sz="2400" b="1" dirty="0">
                <a:solidFill>
                  <a:schemeClr val="accent1">
                    <a:lumMod val="50000"/>
                  </a:schemeClr>
                </a:solidFill>
              </a:rPr>
              <a:t>funkcionālu</a:t>
            </a:r>
            <a:r>
              <a:rPr lang="ru-RU" sz="2400" b="1" dirty="0">
                <a:solidFill>
                  <a:schemeClr val="accent1">
                    <a:lumMod val="50000"/>
                  </a:schemeClr>
                </a:solidFill>
              </a:rPr>
              <a:t> </a:t>
            </a:r>
            <a:r>
              <a:rPr lang="lv-LV" sz="2400" b="1" dirty="0">
                <a:solidFill>
                  <a:schemeClr val="accent1">
                    <a:lumMod val="50000"/>
                  </a:schemeClr>
                </a:solidFill>
              </a:rPr>
              <a:t>prasību</a:t>
            </a:r>
            <a:r>
              <a:rPr lang="lv-LV" sz="2400" dirty="0"/>
              <a:t> atkarībā no lietotāja veida:</a:t>
            </a:r>
            <a:endParaRPr lang="ru-RU" sz="2400" dirty="0"/>
          </a:p>
        </p:txBody>
      </p:sp>
      <p:sp>
        <p:nvSpPr>
          <p:cNvPr id="7" name="Объект 2">
            <a:extLst>
              <a:ext uri="{FF2B5EF4-FFF2-40B4-BE49-F238E27FC236}">
                <a16:creationId xmlns:a16="http://schemas.microsoft.com/office/drawing/2014/main" id="{2A832676-C680-4A94-8F97-128CF518F65B}"/>
              </a:ext>
            </a:extLst>
          </p:cNvPr>
          <p:cNvSpPr txBox="1">
            <a:spLocks/>
          </p:cNvSpPr>
          <p:nvPr/>
        </p:nvSpPr>
        <p:spPr>
          <a:xfrm>
            <a:off x="372533" y="2226733"/>
            <a:ext cx="10522712" cy="84867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Vispārīgās funkcijas</a:t>
            </a:r>
            <a:endParaRPr lang="ru-RU" sz="2400" b="1" dirty="0">
              <a:solidFill>
                <a:schemeClr val="accent1">
                  <a:lumMod val="50000"/>
                </a:schemeClr>
              </a:solidFill>
            </a:endParaRPr>
          </a:p>
          <a:p>
            <a:pPr marL="0" indent="0" algn="ctr">
              <a:spcBef>
                <a:spcPts val="0"/>
              </a:spcBef>
              <a:spcAft>
                <a:spcPts val="0"/>
              </a:spcAft>
              <a:buFont typeface="Arial" pitchFamily="34" charset="0"/>
              <a:buNone/>
            </a:pPr>
            <a:r>
              <a:rPr lang="fi-FI" sz="2400" dirty="0"/>
              <a:t>Konta pieteikšanās/ jauna konta reģistrēšana.</a:t>
            </a:r>
            <a:endParaRPr lang="ru-RU" sz="2400" dirty="0"/>
          </a:p>
        </p:txBody>
      </p:sp>
      <p:sp>
        <p:nvSpPr>
          <p:cNvPr id="8" name="Объект 2">
            <a:extLst>
              <a:ext uri="{FF2B5EF4-FFF2-40B4-BE49-F238E27FC236}">
                <a16:creationId xmlns:a16="http://schemas.microsoft.com/office/drawing/2014/main" id="{33C040DF-BF1F-4789-9A20-241EC9442595}"/>
              </a:ext>
            </a:extLst>
          </p:cNvPr>
          <p:cNvSpPr txBox="1">
            <a:spLocks/>
          </p:cNvSpPr>
          <p:nvPr/>
        </p:nvSpPr>
        <p:spPr>
          <a:xfrm>
            <a:off x="262467" y="3412067"/>
            <a:ext cx="5122333" cy="2523066"/>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Studentiem:</a:t>
            </a:r>
            <a:endParaRPr lang="ru-RU" sz="2400" b="1" dirty="0">
              <a:solidFill>
                <a:schemeClr val="accent1">
                  <a:lumMod val="50000"/>
                </a:schemeClr>
              </a:solidFill>
            </a:endParaRPr>
          </a:p>
          <a:p>
            <a:pPr algn="ctr">
              <a:spcBef>
                <a:spcPts val="0"/>
              </a:spcBef>
              <a:spcAft>
                <a:spcPts val="0"/>
              </a:spcAft>
            </a:pPr>
            <a:r>
              <a:rPr lang="lv-LV" sz="2400" dirty="0"/>
              <a:t>Pieejamo testu saraksta apskatīšana.</a:t>
            </a:r>
            <a:endParaRPr lang="ru-RU" sz="2400" dirty="0"/>
          </a:p>
          <a:p>
            <a:pPr algn="ctr">
              <a:spcBef>
                <a:spcPts val="0"/>
              </a:spcBef>
              <a:spcAft>
                <a:spcPts val="0"/>
              </a:spcAft>
            </a:pPr>
            <a:r>
              <a:rPr lang="lv-LV" sz="2400" dirty="0"/>
              <a:t>Testa kārtošana un vērtējuma saņemšana.</a:t>
            </a:r>
            <a:endParaRPr lang="ru-RU" sz="2400" dirty="0"/>
          </a:p>
          <a:p>
            <a:pPr algn="ctr">
              <a:spcBef>
                <a:spcPts val="0"/>
              </a:spcBef>
              <a:spcAft>
                <a:spcPts val="0"/>
              </a:spcAft>
            </a:pPr>
            <a:r>
              <a:rPr lang="lv-LV" sz="2400" dirty="0"/>
              <a:t>Visu testu vērtējumu saraksta skatīšana.</a:t>
            </a:r>
            <a:endParaRPr lang="ru-RU" sz="2400" dirty="0"/>
          </a:p>
        </p:txBody>
      </p:sp>
      <p:sp>
        <p:nvSpPr>
          <p:cNvPr id="9" name="Объект 2">
            <a:extLst>
              <a:ext uri="{FF2B5EF4-FFF2-40B4-BE49-F238E27FC236}">
                <a16:creationId xmlns:a16="http://schemas.microsoft.com/office/drawing/2014/main" id="{8423F799-4AC2-4E16-9F60-4431A528B2FB}"/>
              </a:ext>
            </a:extLst>
          </p:cNvPr>
          <p:cNvSpPr txBox="1">
            <a:spLocks/>
          </p:cNvSpPr>
          <p:nvPr/>
        </p:nvSpPr>
        <p:spPr>
          <a:xfrm>
            <a:off x="5772912" y="3412067"/>
            <a:ext cx="5122333" cy="3344334"/>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Skolotājiem:</a:t>
            </a:r>
            <a:endParaRPr lang="ru-RU" sz="2400" b="1" dirty="0">
              <a:solidFill>
                <a:schemeClr val="accent1">
                  <a:lumMod val="50000"/>
                </a:schemeClr>
              </a:solidFill>
            </a:endParaRPr>
          </a:p>
          <a:p>
            <a:pPr algn="ctr">
              <a:spcBef>
                <a:spcPts val="0"/>
              </a:spcBef>
              <a:spcAft>
                <a:spcPts val="0"/>
              </a:spcAft>
            </a:pPr>
            <a:r>
              <a:rPr lang="lv-LV" sz="2400" dirty="0"/>
              <a:t>Testu izveide un dzēšana.</a:t>
            </a:r>
            <a:endParaRPr lang="ru-RU" sz="2400" dirty="0"/>
          </a:p>
          <a:p>
            <a:pPr algn="ctr">
              <a:spcBef>
                <a:spcPts val="0"/>
              </a:spcBef>
              <a:spcAft>
                <a:spcPts val="0"/>
              </a:spcAft>
            </a:pPr>
            <a:r>
              <a:rPr lang="lv-LV" sz="2400" dirty="0"/>
              <a:t>Visu skolēnu rezultātu atgūšana.</a:t>
            </a:r>
            <a:endParaRPr lang="ru-RU" sz="2400" dirty="0"/>
          </a:p>
          <a:p>
            <a:pPr algn="ctr">
              <a:spcBef>
                <a:spcPts val="0"/>
              </a:spcBef>
              <a:spcAft>
                <a:spcPts val="0"/>
              </a:spcAft>
            </a:pPr>
            <a:r>
              <a:rPr lang="lv-LV" sz="2400" dirty="0"/>
              <a:t>Darbs ar skolēnu rezultātiem (modificēt / dzēst).</a:t>
            </a:r>
            <a:endParaRPr lang="ru-RU" sz="2400" dirty="0"/>
          </a:p>
          <a:p>
            <a:pPr algn="ctr">
              <a:spcBef>
                <a:spcPts val="0"/>
              </a:spcBef>
              <a:spcAft>
                <a:spcPts val="0"/>
              </a:spcAft>
            </a:pPr>
            <a:r>
              <a:rPr lang="lv-LV" sz="2400" dirty="0"/>
              <a:t>Darbs ar studentu datu sarakstu (jauna studenta pievienošana / esošo skolēnu datu modificēšana/dzēšana).</a:t>
            </a:r>
            <a:endParaRPr lang="ru-RU" sz="2400" dirty="0"/>
          </a:p>
        </p:txBody>
      </p:sp>
      <p:cxnSp>
        <p:nvCxnSpPr>
          <p:cNvPr id="10" name="Прямая со стрелкой 9">
            <a:extLst>
              <a:ext uri="{FF2B5EF4-FFF2-40B4-BE49-F238E27FC236}">
                <a16:creationId xmlns:a16="http://schemas.microsoft.com/office/drawing/2014/main" id="{E4E608D6-20C4-4B0C-BD3E-B8C45B425C68}"/>
              </a:ext>
            </a:extLst>
          </p:cNvPr>
          <p:cNvCxnSpPr>
            <a:cxnSpLocks/>
            <a:endCxn id="8" idx="0"/>
          </p:cNvCxnSpPr>
          <p:nvPr/>
        </p:nvCxnSpPr>
        <p:spPr>
          <a:xfrm flipH="1">
            <a:off x="2823634" y="2963334"/>
            <a:ext cx="1147234"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Прямая со стрелкой 11">
            <a:extLst>
              <a:ext uri="{FF2B5EF4-FFF2-40B4-BE49-F238E27FC236}">
                <a16:creationId xmlns:a16="http://schemas.microsoft.com/office/drawing/2014/main" id="{1525894F-50E3-4D81-98A3-8173379E078B}"/>
              </a:ext>
            </a:extLst>
          </p:cNvPr>
          <p:cNvCxnSpPr>
            <a:endCxn id="9" idx="0"/>
          </p:cNvCxnSpPr>
          <p:nvPr/>
        </p:nvCxnSpPr>
        <p:spPr>
          <a:xfrm>
            <a:off x="7196667" y="2963334"/>
            <a:ext cx="1137412"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82737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1000"/>
                                        <p:tgtEl>
                                          <p:spTgt spid="8">
                                            <p:txEl>
                                              <p:pRg st="0" end="0"/>
                                            </p:txEl>
                                          </p:spTgt>
                                        </p:tgtEl>
                                      </p:cBhvr>
                                    </p:animEffect>
                                    <p:anim calcmode="lin" valueType="num">
                                      <p:cBhvr>
                                        <p:cTn id="32"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3"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8">
                                            <p:txEl>
                                              <p:pRg st="1" end="1"/>
                                            </p:txEl>
                                          </p:spTgt>
                                        </p:tgtEl>
                                        <p:attrNameLst>
                                          <p:attrName>style.visibility</p:attrName>
                                        </p:attrNameLst>
                                      </p:cBhvr>
                                      <p:to>
                                        <p:strVal val="visible"/>
                                      </p:to>
                                    </p:set>
                                    <p:animEffect transition="in" filter="fade">
                                      <p:cBhvr>
                                        <p:cTn id="37" dur="1000"/>
                                        <p:tgtEl>
                                          <p:spTgt spid="8">
                                            <p:txEl>
                                              <p:pRg st="1" end="1"/>
                                            </p:txEl>
                                          </p:spTgt>
                                        </p:tgtEl>
                                      </p:cBhvr>
                                    </p:animEffect>
                                    <p:anim calcmode="lin" valueType="num">
                                      <p:cBhvr>
                                        <p:cTn id="38"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39"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8">
                                            <p:txEl>
                                              <p:pRg st="2" end="2"/>
                                            </p:txEl>
                                          </p:spTgt>
                                        </p:tgtEl>
                                        <p:attrNameLst>
                                          <p:attrName>style.visibility</p:attrName>
                                        </p:attrNameLst>
                                      </p:cBhvr>
                                      <p:to>
                                        <p:strVal val="visible"/>
                                      </p:to>
                                    </p:set>
                                    <p:animEffect transition="in" filter="fade">
                                      <p:cBhvr>
                                        <p:cTn id="43" dur="1000"/>
                                        <p:tgtEl>
                                          <p:spTgt spid="8">
                                            <p:txEl>
                                              <p:pRg st="2" end="2"/>
                                            </p:txEl>
                                          </p:spTgt>
                                        </p:tgtEl>
                                      </p:cBhvr>
                                    </p:animEffect>
                                    <p:anim calcmode="lin" valueType="num">
                                      <p:cBhvr>
                                        <p:cTn id="44"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45"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nodeType="afterEffect">
                                  <p:stCondLst>
                                    <p:cond delay="0"/>
                                  </p:stCondLst>
                                  <p:childTnLst>
                                    <p:set>
                                      <p:cBhvr>
                                        <p:cTn id="48" dur="1" fill="hold">
                                          <p:stCondLst>
                                            <p:cond delay="0"/>
                                          </p:stCondLst>
                                        </p:cTn>
                                        <p:tgtEl>
                                          <p:spTgt spid="8">
                                            <p:txEl>
                                              <p:pRg st="3" end="3"/>
                                            </p:txEl>
                                          </p:spTgt>
                                        </p:tgtEl>
                                        <p:attrNameLst>
                                          <p:attrName>style.visibility</p:attrName>
                                        </p:attrNameLst>
                                      </p:cBhvr>
                                      <p:to>
                                        <p:strVal val="visible"/>
                                      </p:to>
                                    </p:set>
                                    <p:animEffect transition="in" filter="fade">
                                      <p:cBhvr>
                                        <p:cTn id="49" dur="1000"/>
                                        <p:tgtEl>
                                          <p:spTgt spid="8">
                                            <p:txEl>
                                              <p:pRg st="3" end="3"/>
                                            </p:txEl>
                                          </p:spTgt>
                                        </p:tgtEl>
                                      </p:cBhvr>
                                    </p:animEffect>
                                    <p:anim calcmode="lin" valueType="num">
                                      <p:cBhvr>
                                        <p:cTn id="50"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51"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nodeType="after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1000"/>
                                        <p:tgtEl>
                                          <p:spTgt spid="12"/>
                                        </p:tgtEl>
                                      </p:cBhvr>
                                    </p:animEffect>
                                    <p:anim calcmode="lin" valueType="num">
                                      <p:cBhvr>
                                        <p:cTn id="56" dur="1000" fill="hold"/>
                                        <p:tgtEl>
                                          <p:spTgt spid="12"/>
                                        </p:tgtEl>
                                        <p:attrNameLst>
                                          <p:attrName>ppt_x</p:attrName>
                                        </p:attrNameLst>
                                      </p:cBhvr>
                                      <p:tavLst>
                                        <p:tav tm="0">
                                          <p:val>
                                            <p:strVal val="#ppt_x"/>
                                          </p:val>
                                        </p:tav>
                                        <p:tav tm="100000">
                                          <p:val>
                                            <p:strVal val="#ppt_x"/>
                                          </p:val>
                                        </p:tav>
                                      </p:tavLst>
                                    </p:anim>
                                    <p:anim calcmode="lin" valueType="num">
                                      <p:cBhvr>
                                        <p:cTn id="57" dur="1000" fill="hold"/>
                                        <p:tgtEl>
                                          <p:spTgt spid="12"/>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2" presetClass="entr" presetSubtype="0" fill="hold" nodeType="afterEffect">
                                  <p:stCondLst>
                                    <p:cond delay="0"/>
                                  </p:stCondLst>
                                  <p:childTnLst>
                                    <p:set>
                                      <p:cBhvr>
                                        <p:cTn id="60" dur="1" fill="hold">
                                          <p:stCondLst>
                                            <p:cond delay="0"/>
                                          </p:stCondLst>
                                        </p:cTn>
                                        <p:tgtEl>
                                          <p:spTgt spid="9">
                                            <p:txEl>
                                              <p:pRg st="0" end="0"/>
                                            </p:txEl>
                                          </p:spTgt>
                                        </p:tgtEl>
                                        <p:attrNameLst>
                                          <p:attrName>style.visibility</p:attrName>
                                        </p:attrNameLst>
                                      </p:cBhvr>
                                      <p:to>
                                        <p:strVal val="visible"/>
                                      </p:to>
                                    </p:set>
                                    <p:animEffect transition="in" filter="fade">
                                      <p:cBhvr>
                                        <p:cTn id="61" dur="1000"/>
                                        <p:tgtEl>
                                          <p:spTgt spid="9">
                                            <p:txEl>
                                              <p:pRg st="0" end="0"/>
                                            </p:txEl>
                                          </p:spTgt>
                                        </p:tgtEl>
                                      </p:cBhvr>
                                    </p:animEffect>
                                    <p:anim calcmode="lin" valueType="num">
                                      <p:cBhvr>
                                        <p:cTn id="62"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63"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2" presetClass="entr" presetSubtype="0" fill="hold" nodeType="afterEffect">
                                  <p:stCondLst>
                                    <p:cond delay="0"/>
                                  </p:stCondLst>
                                  <p:childTnLst>
                                    <p:set>
                                      <p:cBhvr>
                                        <p:cTn id="66" dur="1" fill="hold">
                                          <p:stCondLst>
                                            <p:cond delay="0"/>
                                          </p:stCondLst>
                                        </p:cTn>
                                        <p:tgtEl>
                                          <p:spTgt spid="9">
                                            <p:txEl>
                                              <p:pRg st="1" end="1"/>
                                            </p:txEl>
                                          </p:spTgt>
                                        </p:tgtEl>
                                        <p:attrNameLst>
                                          <p:attrName>style.visibility</p:attrName>
                                        </p:attrNameLst>
                                      </p:cBhvr>
                                      <p:to>
                                        <p:strVal val="visible"/>
                                      </p:to>
                                    </p:set>
                                    <p:animEffect transition="in" filter="fade">
                                      <p:cBhvr>
                                        <p:cTn id="67" dur="1000"/>
                                        <p:tgtEl>
                                          <p:spTgt spid="9">
                                            <p:txEl>
                                              <p:pRg st="1" end="1"/>
                                            </p:txEl>
                                          </p:spTgt>
                                        </p:tgtEl>
                                      </p:cBhvr>
                                    </p:animEffect>
                                    <p:anim calcmode="lin" valueType="num">
                                      <p:cBhvr>
                                        <p:cTn id="68"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69"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70" fill="hold">
                            <p:stCondLst>
                              <p:cond delay="11000"/>
                            </p:stCondLst>
                            <p:childTnLst>
                              <p:par>
                                <p:cTn id="71" presetID="42" presetClass="entr" presetSubtype="0" fill="hold" nodeType="afterEffect">
                                  <p:stCondLst>
                                    <p:cond delay="0"/>
                                  </p:stCondLst>
                                  <p:childTnLst>
                                    <p:set>
                                      <p:cBhvr>
                                        <p:cTn id="72" dur="1" fill="hold">
                                          <p:stCondLst>
                                            <p:cond delay="0"/>
                                          </p:stCondLst>
                                        </p:cTn>
                                        <p:tgtEl>
                                          <p:spTgt spid="9">
                                            <p:txEl>
                                              <p:pRg st="2" end="2"/>
                                            </p:txEl>
                                          </p:spTgt>
                                        </p:tgtEl>
                                        <p:attrNameLst>
                                          <p:attrName>style.visibility</p:attrName>
                                        </p:attrNameLst>
                                      </p:cBhvr>
                                      <p:to>
                                        <p:strVal val="visible"/>
                                      </p:to>
                                    </p:set>
                                    <p:animEffect transition="in" filter="fade">
                                      <p:cBhvr>
                                        <p:cTn id="73" dur="1000"/>
                                        <p:tgtEl>
                                          <p:spTgt spid="9">
                                            <p:txEl>
                                              <p:pRg st="2" end="2"/>
                                            </p:txEl>
                                          </p:spTgt>
                                        </p:tgtEl>
                                      </p:cBhvr>
                                    </p:animEffect>
                                    <p:anim calcmode="lin" valueType="num">
                                      <p:cBhvr>
                                        <p:cTn id="74"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75"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76" fill="hold">
                            <p:stCondLst>
                              <p:cond delay="12000"/>
                            </p:stCondLst>
                            <p:childTnLst>
                              <p:par>
                                <p:cTn id="77" presetID="42" presetClass="entr" presetSubtype="0" fill="hold" nodeType="afterEffect">
                                  <p:stCondLst>
                                    <p:cond delay="0"/>
                                  </p:stCondLst>
                                  <p:childTnLst>
                                    <p:set>
                                      <p:cBhvr>
                                        <p:cTn id="78" dur="1" fill="hold">
                                          <p:stCondLst>
                                            <p:cond delay="0"/>
                                          </p:stCondLst>
                                        </p:cTn>
                                        <p:tgtEl>
                                          <p:spTgt spid="9">
                                            <p:txEl>
                                              <p:pRg st="3" end="3"/>
                                            </p:txEl>
                                          </p:spTgt>
                                        </p:tgtEl>
                                        <p:attrNameLst>
                                          <p:attrName>style.visibility</p:attrName>
                                        </p:attrNameLst>
                                      </p:cBhvr>
                                      <p:to>
                                        <p:strVal val="visible"/>
                                      </p:to>
                                    </p:set>
                                    <p:animEffect transition="in" filter="fade">
                                      <p:cBhvr>
                                        <p:cTn id="79" dur="1000"/>
                                        <p:tgtEl>
                                          <p:spTgt spid="9">
                                            <p:txEl>
                                              <p:pRg st="3" end="3"/>
                                            </p:txEl>
                                          </p:spTgt>
                                        </p:tgtEl>
                                      </p:cBhvr>
                                    </p:animEffect>
                                    <p:anim calcmode="lin" valueType="num">
                                      <p:cBhvr>
                                        <p:cTn id="80"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81"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par>
                          <p:cTn id="82" fill="hold">
                            <p:stCondLst>
                              <p:cond delay="13000"/>
                            </p:stCondLst>
                            <p:childTnLst>
                              <p:par>
                                <p:cTn id="83" presetID="42" presetClass="entr" presetSubtype="0" fill="hold" nodeType="afterEffect">
                                  <p:stCondLst>
                                    <p:cond delay="0"/>
                                  </p:stCondLst>
                                  <p:childTnLst>
                                    <p:set>
                                      <p:cBhvr>
                                        <p:cTn id="84" dur="1" fill="hold">
                                          <p:stCondLst>
                                            <p:cond delay="0"/>
                                          </p:stCondLst>
                                        </p:cTn>
                                        <p:tgtEl>
                                          <p:spTgt spid="9">
                                            <p:txEl>
                                              <p:pRg st="4" end="4"/>
                                            </p:txEl>
                                          </p:spTgt>
                                        </p:tgtEl>
                                        <p:attrNameLst>
                                          <p:attrName>style.visibility</p:attrName>
                                        </p:attrNameLst>
                                      </p:cBhvr>
                                      <p:to>
                                        <p:strVal val="visible"/>
                                      </p:to>
                                    </p:set>
                                    <p:animEffect transition="in" filter="fade">
                                      <p:cBhvr>
                                        <p:cTn id="85" dur="1000"/>
                                        <p:tgtEl>
                                          <p:spTgt spid="9">
                                            <p:txEl>
                                              <p:pRg st="4" end="4"/>
                                            </p:txEl>
                                          </p:spTgt>
                                        </p:tgtEl>
                                      </p:cBhvr>
                                    </p:animEffect>
                                    <p:anim calcmode="lin" valueType="num">
                                      <p:cBhvr>
                                        <p:cTn id="86"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87"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Sistēmas nefunkcionālās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34020284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nodePh="1">
                                  <p:stCondLst>
                                    <p:cond delay="0"/>
                                  </p:stCondLst>
                                  <p:endCondLst>
                                    <p:cond evt="begin" delay="0">
                                      <p:tn val="11"/>
                                    </p:cond>
                                  </p:end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pPr algn="ctr"/>
            <a:r>
              <a:rPr lang="lv-LV" sz="5400" b="1" dirty="0">
                <a:solidFill>
                  <a:schemeClr val="accent1">
                    <a:lumMod val="50000"/>
                  </a:schemeClr>
                </a:solidFill>
              </a:rPr>
              <a:t>Klašu sistēmas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2" y="1481667"/>
            <a:ext cx="10752667" cy="4935748"/>
          </a:xfrm>
        </p:spPr>
        <p:txBody>
          <a:bodyPr>
            <a:noAutofit/>
          </a:bodyPr>
          <a:lstStyle/>
          <a:p>
            <a:pPr marL="0" indent="0">
              <a:buNone/>
            </a:pPr>
            <a:r>
              <a:rPr lang="lv-LV" sz="2400" dirty="0"/>
              <a:t>Manas programmas </a:t>
            </a:r>
            <a:r>
              <a:rPr lang="lv-LV" sz="2400" b="1" dirty="0">
                <a:solidFill>
                  <a:schemeClr val="tx2"/>
                </a:solidFill>
              </a:rPr>
              <a:t>klašu sistēma </a:t>
            </a:r>
            <a:r>
              <a:rPr lang="lv-LV" sz="2400" dirty="0"/>
              <a:t>sastāv no klasēm:</a:t>
            </a:r>
          </a:p>
          <a:p>
            <a:pPr lvl="1"/>
            <a:r>
              <a:rPr lang="lv-LV" sz="2400" b="1" dirty="0">
                <a:solidFill>
                  <a:schemeClr val="tx2"/>
                </a:solidFill>
              </a:rPr>
              <a:t>User</a:t>
            </a:r>
            <a:r>
              <a:rPr lang="lv-LV" sz="2400" dirty="0">
                <a:solidFill>
                  <a:schemeClr val="tx1"/>
                </a:solidFill>
              </a:rPr>
              <a:t> - klase, kas ļauj objektam pievienot jaunus lietotāja datus un piekļūt tiem nākotnē.</a:t>
            </a:r>
          </a:p>
          <a:p>
            <a:pPr lvl="1"/>
            <a:r>
              <a:rPr lang="lv-LV" sz="2400" b="1" dirty="0">
                <a:solidFill>
                  <a:schemeClr val="tx2"/>
                </a:solidFill>
              </a:rPr>
              <a:t>Student</a:t>
            </a:r>
            <a:r>
              <a:rPr lang="lv-LV" sz="2400" dirty="0">
                <a:solidFill>
                  <a:schemeClr val="tx1"/>
                </a:solidFill>
              </a:rPr>
              <a:t> - klases </a:t>
            </a:r>
            <a:r>
              <a:rPr lang="lv-LV" sz="2400" b="1" dirty="0">
                <a:solidFill>
                  <a:schemeClr val="tx2"/>
                </a:solidFill>
              </a:rPr>
              <a:t>User</a:t>
            </a:r>
            <a:r>
              <a:rPr lang="lv-LV" sz="2400" dirty="0">
                <a:solidFill>
                  <a:schemeClr val="tx1"/>
                </a:solidFill>
              </a:rPr>
              <a:t> apakšklase, kas satur studentu metodes (testu izpilde, atzīmju skatīšana).</a:t>
            </a:r>
          </a:p>
          <a:p>
            <a:pPr lvl="1"/>
            <a:r>
              <a:rPr lang="lv-LV" sz="2400" b="1" dirty="0">
                <a:solidFill>
                  <a:schemeClr val="tx2"/>
                </a:solidFill>
              </a:rPr>
              <a:t>Teacher</a:t>
            </a:r>
            <a:r>
              <a:rPr lang="lv-LV" sz="2400" dirty="0">
                <a:solidFill>
                  <a:schemeClr val="tx1"/>
                </a:solidFill>
              </a:rPr>
              <a:t> - klases </a:t>
            </a:r>
            <a:r>
              <a:rPr lang="lv-LV" sz="2400" b="1" dirty="0">
                <a:solidFill>
                  <a:schemeClr val="tx2"/>
                </a:solidFill>
              </a:rPr>
              <a:t>User</a:t>
            </a:r>
            <a:r>
              <a:rPr lang="lv-LV" sz="2400" dirty="0">
                <a:solidFill>
                  <a:schemeClr val="tx1"/>
                </a:solidFill>
              </a:rPr>
              <a:t> apakšklase, kas īsteno skolotāja funkcijas (darbs ar testu, atzīmju un skolēnu sarakstiem).</a:t>
            </a:r>
          </a:p>
          <a:p>
            <a:pPr lvl="1"/>
            <a:r>
              <a:rPr lang="lv-LV" sz="2400" b="1" dirty="0">
                <a:solidFill>
                  <a:schemeClr val="tx2"/>
                </a:solidFill>
              </a:rPr>
              <a:t>Tests</a:t>
            </a:r>
            <a:r>
              <a:rPr lang="lv-LV" sz="2400" dirty="0">
                <a:solidFill>
                  <a:schemeClr val="tx1"/>
                </a:solidFill>
              </a:rPr>
              <a:t> - klase, kas īsteno testu saraksta izvadīšanas un izvēlētā testa apraksta izvadīšanas funkcijas.</a:t>
            </a:r>
          </a:p>
          <a:p>
            <a:pPr lvl="1"/>
            <a:r>
              <a:rPr lang="lv-LV" sz="2400" b="1" dirty="0">
                <a:solidFill>
                  <a:schemeClr val="tx2"/>
                </a:solidFill>
              </a:rPr>
              <a:t>DataBase</a:t>
            </a:r>
            <a:r>
              <a:rPr lang="lv-LV" sz="2400" dirty="0">
                <a:solidFill>
                  <a:schemeClr val="tx1"/>
                </a:solidFill>
              </a:rPr>
              <a:t> - klase, kas izveido ātru savienojumu ar datubāzi.</a:t>
            </a:r>
            <a:endParaRPr lang="ru-RU" sz="2400" dirty="0">
              <a:solidFill>
                <a:schemeClr val="tx1"/>
              </a:solidFill>
            </a:endParaRPr>
          </a:p>
        </p:txBody>
      </p:sp>
    </p:spTree>
    <p:extLst>
      <p:ext uri="{BB962C8B-B14F-4D97-AF65-F5344CB8AC3E}">
        <p14:creationId xmlns:p14="http://schemas.microsoft.com/office/powerpoint/2010/main" val="26996914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pPr algn="ctr"/>
            <a:r>
              <a:rPr lang="lv-LV" sz="5400" b="1" dirty="0">
                <a:solidFill>
                  <a:schemeClr val="accent1">
                    <a:lumMod val="50000"/>
                  </a:schemeClr>
                </a:solidFill>
              </a:rPr>
              <a:t>Klašu diagramma</a:t>
            </a:r>
          </a:p>
        </p:txBody>
      </p:sp>
      <p:pic>
        <p:nvPicPr>
          <p:cNvPr id="6" name="Рисунок 5">
            <a:extLst>
              <a:ext uri="{FF2B5EF4-FFF2-40B4-BE49-F238E27FC236}">
                <a16:creationId xmlns:a16="http://schemas.microsoft.com/office/drawing/2014/main" id="{B1981384-C643-4EFE-9028-A2AA90B388D8}"/>
              </a:ext>
            </a:extLst>
          </p:cNvPr>
          <p:cNvPicPr/>
          <p:nvPr/>
        </p:nvPicPr>
        <p:blipFill>
          <a:blip r:embed="rId2"/>
          <a:stretch>
            <a:fillRect/>
          </a:stretch>
        </p:blipFill>
        <p:spPr>
          <a:xfrm>
            <a:off x="215476" y="1744134"/>
            <a:ext cx="10792656" cy="4177770"/>
          </a:xfrm>
          <a:prstGeom prst="rect">
            <a:avLst/>
          </a:prstGeom>
        </p:spPr>
      </p:pic>
    </p:spTree>
    <p:extLst>
      <p:ext uri="{BB962C8B-B14F-4D97-AF65-F5344CB8AC3E}">
        <p14:creationId xmlns:p14="http://schemas.microsoft.com/office/powerpoint/2010/main" val="13885748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42814226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109509093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r>
              <a:rPr lang="lv-LV" sz="5400" b="1" dirty="0">
                <a:solidFill>
                  <a:schemeClr val="accent1">
                    <a:lumMod val="50000"/>
                  </a:schemeClr>
                </a:solidFill>
              </a:rPr>
              <a:t>Testēšanas metodikas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3714643187"/>
      </p:ext>
    </p:extLst>
  </p:cSld>
  <p:clrMapOvr>
    <a:masterClrMapping/>
  </p:clrMapOvr>
  <p:transition spd="slow">
    <p:push dir="u"/>
  </p:transition>
</p:sld>
</file>

<file path=ppt/theme/theme1.xml><?xml version="1.0" encoding="utf-8"?>
<a:theme xmlns:a="http://schemas.openxmlformats.org/drawingml/2006/main" name="Вид">
  <a:themeElements>
    <a:clrScheme name="Другая 7">
      <a:dk1>
        <a:srgbClr val="000000"/>
      </a:dk1>
      <a:lt1>
        <a:sysClr val="window" lastClr="FFFFFF"/>
      </a:lt1>
      <a:dk2>
        <a:srgbClr val="2A4F1C"/>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Cambria">
      <a:majorFont>
        <a:latin typeface="Cambria"/>
        <a:ea typeface=""/>
        <a:cs typeface=""/>
      </a:majorFont>
      <a:minorFont>
        <a:latin typeface="Cambria"/>
        <a:ea typeface=""/>
        <a:cs typeface=""/>
      </a:minorFont>
    </a:fontScheme>
    <a:fmtScheme name="Вид">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TM03457515[[fn=Вид]]</Template>
  <TotalTime>709</TotalTime>
  <Words>483</Words>
  <Application>Microsoft Office PowerPoint</Application>
  <PresentationFormat>Широкоэкранный</PresentationFormat>
  <Paragraphs>50</Paragraphs>
  <Slides>14</Slides>
  <Notes>0</Notes>
  <HiddenSlides>0</HiddenSlides>
  <MMClips>2</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14</vt:i4>
      </vt:variant>
    </vt:vector>
  </HeadingPairs>
  <TitlesOfParts>
    <vt:vector size="18" baseType="lpstr">
      <vt:lpstr>Arial</vt:lpstr>
      <vt:lpstr>Cambria</vt:lpstr>
      <vt:lpstr>Wingdings 2</vt:lpstr>
      <vt:lpstr>Вид</vt:lpstr>
      <vt:lpstr>Testēšanas sistēma</vt:lpstr>
      <vt:lpstr>Uzdevuma formulējums</vt:lpstr>
      <vt:lpstr>Sistēmas funkcionālās prasības</vt:lpstr>
      <vt:lpstr>Sistēmas nefunkcionālās prasības</vt:lpstr>
      <vt:lpstr>Klašu sistēmas apraksts</vt:lpstr>
      <vt:lpstr>Klašu diagramma</vt:lpstr>
      <vt:lpstr>Galveno metožu algoritmu apraksts</vt:lpstr>
      <vt:lpstr>Galveno metožu algoritmu apraksts</vt:lpstr>
      <vt:lpstr>Testēšanas metodikas</vt:lpstr>
      <vt:lpstr>Testēšanas apraksts</vt:lpstr>
      <vt:lpstr>Testa izpildēs process</vt:lpstr>
      <vt:lpstr>Lietotāja ekspluatācijas instrukcija</vt:lpstr>
      <vt:lpstr>Secinājums</vt:lpstr>
      <vt:lpstr>Paldies par uzmanību!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Nikita</dc:creator>
  <cp:lastModifiedBy>Nikita</cp:lastModifiedBy>
  <cp:revision>33</cp:revision>
  <dcterms:created xsi:type="dcterms:W3CDTF">2024-06-13T18:17:59Z</dcterms:created>
  <dcterms:modified xsi:type="dcterms:W3CDTF">2024-06-16T15:17:26Z</dcterms:modified>
</cp:coreProperties>
</file>

<file path=docProps/thumbnail.jpeg>
</file>